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4" autoAdjust="0"/>
    <p:restoredTop sz="94660"/>
  </p:normalViewPr>
  <p:slideViewPr>
    <p:cSldViewPr snapToGrid="0">
      <p:cViewPr varScale="1">
        <p:scale>
          <a:sx n="61" d="100"/>
          <a:sy n="61" d="100"/>
        </p:scale>
        <p:origin x="6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psy.cz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Přijímací zkoušky na střední školy 2024/2025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2500372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>
                <a:solidFill>
                  <a:schemeClr val="tx1"/>
                </a:solidFill>
              </a:rPr>
              <a:t>Mgr. Jitka Follprechtová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Základná škola Žernosecká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349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2554664"/>
            <a:ext cx="8534400" cy="343973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384143"/>
            <a:ext cx="8534400" cy="157663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Základní informace na webu školy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212" y="2630078"/>
            <a:ext cx="10059375" cy="3364321"/>
          </a:xfrm>
          <a:prstGeom prst="rect">
            <a:avLst/>
          </a:prstGeom>
        </p:spPr>
      </p:pic>
      <p:cxnSp>
        <p:nvCxnSpPr>
          <p:cNvPr id="6" name="Přímá spojnice se šipkou 5"/>
          <p:cNvCxnSpPr/>
          <p:nvPr/>
        </p:nvCxnSpPr>
        <p:spPr>
          <a:xfrm flipV="1">
            <a:off x="2432115" y="1649691"/>
            <a:ext cx="923827" cy="2846896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  <a:alpha val="6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8743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1847655"/>
            <a:ext cx="10590246" cy="4146745"/>
          </a:xfrm>
        </p:spPr>
        <p:txBody>
          <a:bodyPr>
            <a:normAutofit fontScale="90000"/>
          </a:bodyPr>
          <a:lstStyle/>
          <a:p>
            <a:r>
              <a:rPr lang="cs-CZ" sz="2400" b="1" dirty="0"/>
              <a:t>Čtyřleté obory vzdělání, včetně nástavbového studia: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termín: pátek 11. dubna 2025</a:t>
            </a:r>
            <a:br>
              <a:rPr lang="cs-CZ" sz="2400" dirty="0"/>
            </a:br>
            <a:r>
              <a:rPr lang="cs-CZ" sz="2400" dirty="0"/>
              <a:t>termín: pondělí 14. dubna 2025</a:t>
            </a:r>
            <a:br>
              <a:rPr lang="cs-CZ" sz="2400" dirty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b="1" dirty="0" smtClean="0"/>
              <a:t>Obory </a:t>
            </a:r>
            <a:r>
              <a:rPr lang="cs-CZ" sz="2400" b="1" dirty="0"/>
              <a:t>šestiletých a osmiletých gymnázií: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termín: úterý 15. dubna 2025</a:t>
            </a:r>
            <a:br>
              <a:rPr lang="cs-CZ" sz="2400" dirty="0"/>
            </a:br>
            <a:r>
              <a:rPr lang="cs-CZ" sz="2400" dirty="0"/>
              <a:t>termín: středa 16. dubna 2025</a:t>
            </a:r>
            <a:br>
              <a:rPr lang="cs-CZ" sz="2400" dirty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b="1" dirty="0" smtClean="0"/>
              <a:t>Jednotná </a:t>
            </a:r>
            <a:r>
              <a:rPr lang="cs-CZ" sz="2400" b="1" dirty="0"/>
              <a:t>přijímací zkouška v náhradním termínu je stanovena pro všechny uvedené obory vzdělání na dny: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termín: úterý 29. dubna 2025</a:t>
            </a:r>
            <a:br>
              <a:rPr lang="cs-CZ" sz="2400" dirty="0"/>
            </a:br>
            <a:r>
              <a:rPr lang="cs-CZ" sz="2400" dirty="0"/>
              <a:t>termín: středa 30. dubna 2025</a:t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685801"/>
            <a:ext cx="8534400" cy="1161854"/>
          </a:xfrm>
        </p:spPr>
        <p:txBody>
          <a:bodyPr>
            <a:normAutofit/>
          </a:bodyPr>
          <a:lstStyle/>
          <a:p>
            <a:r>
              <a:rPr lang="cs-CZ" sz="3200" b="1" u="sng" dirty="0" smtClean="0">
                <a:solidFill>
                  <a:schemeClr val="tx1"/>
                </a:solidFill>
              </a:rPr>
              <a:t>Termíny přijímacích zkoušek</a:t>
            </a:r>
            <a:endParaRPr lang="cs-CZ" sz="32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204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8798" y="1432874"/>
            <a:ext cx="11108720" cy="5203596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Přihláška </a:t>
            </a:r>
            <a:r>
              <a:rPr lang="cs-CZ" sz="2400" dirty="0"/>
              <a:t>se podává třemi způsoby: </a:t>
            </a:r>
            <a:r>
              <a:rPr lang="cs-CZ" sz="2400" dirty="0" smtClean="0">
                <a:hlinkClick r:id="rId2"/>
              </a:rPr>
              <a:t>www.dipsy.cz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    1. elektronicky prostřednictvím IS na základě prokázání totožnosti s využitím </a:t>
            </a:r>
            <a:r>
              <a:rPr lang="cs-CZ" sz="2400" dirty="0" smtClean="0"/>
              <a:t>prostředku pro </a:t>
            </a:r>
            <a:r>
              <a:rPr lang="cs-CZ" sz="2400" dirty="0"/>
              <a:t>elektronickou identifikaci</a:t>
            </a:r>
            <a:r>
              <a:rPr lang="cs-CZ" sz="2400" dirty="0" smtClean="0"/>
              <a:t>,</a:t>
            </a:r>
            <a:br>
              <a:rPr lang="cs-CZ" sz="2400" dirty="0" smtClean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    2. v podobě výpisu získaného z IS – v tomto případě bude přihlášce přidělen </a:t>
            </a:r>
            <a:r>
              <a:rPr lang="cs-CZ" sz="2400" dirty="0" smtClean="0"/>
              <a:t>unikátní </a:t>
            </a:r>
            <a:r>
              <a:rPr lang="cs-CZ" sz="2400" dirty="0"/>
              <a:t>identifikační kód, </a:t>
            </a:r>
            <a:r>
              <a:rPr lang="cs-CZ" sz="2400" dirty="0" smtClean="0"/>
              <a:t>prostřednictvím něhož </a:t>
            </a:r>
            <a:r>
              <a:rPr lang="cs-CZ" sz="2400" dirty="0"/>
              <a:t>se řediteli zpřístupní údaje z přihlášky</a:t>
            </a:r>
            <a:r>
              <a:rPr lang="cs-CZ" sz="2400" dirty="0" smtClean="0"/>
              <a:t>,</a:t>
            </a:r>
            <a:br>
              <a:rPr lang="cs-CZ" sz="2400" dirty="0" smtClean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    3. na tiskopisu, který stanoví ministerstvo a zveřejní jej způsobem umožňujícím </a:t>
            </a:r>
            <a:r>
              <a:rPr lang="cs-CZ" sz="2400" dirty="0" smtClean="0"/>
              <a:t>dálkový přístup</a:t>
            </a:r>
            <a:r>
              <a:rPr lang="cs-CZ" sz="2400" dirty="0"/>
              <a:t>.</a:t>
            </a:r>
            <a:br>
              <a:rPr lang="cs-CZ" sz="2400" dirty="0"/>
            </a:b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3382" y="254523"/>
            <a:ext cx="10609099" cy="1178351"/>
          </a:xfrm>
        </p:spPr>
        <p:txBody>
          <a:bodyPr/>
          <a:lstStyle/>
          <a:p>
            <a:r>
              <a:rPr lang="cs-CZ" sz="3200" b="1" u="sng" cap="all" dirty="0">
                <a:solidFill>
                  <a:schemeClr val="tx1"/>
                </a:solidFill>
              </a:rPr>
              <a:t>Přihlášky na střední školy</a:t>
            </a:r>
          </a:p>
          <a:p>
            <a:pPr marL="0" indent="0">
              <a:buNone/>
            </a:pPr>
            <a:r>
              <a:rPr lang="cs-CZ" dirty="0"/>
              <a:t>Nejzazší termín pro odeslání přihlášek uchazečem je 20. února.</a:t>
            </a:r>
          </a:p>
        </p:txBody>
      </p:sp>
    </p:spTree>
    <p:extLst>
      <p:ext uri="{BB962C8B-B14F-4D97-AF65-F5344CB8AC3E}">
        <p14:creationId xmlns:p14="http://schemas.microsoft.com/office/powerpoint/2010/main" val="1070491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499791" y="5710287"/>
            <a:ext cx="4161267" cy="818331"/>
          </a:xfrm>
        </p:spPr>
        <p:txBody>
          <a:bodyPr>
            <a:noAutofit/>
          </a:bodyPr>
          <a:lstStyle/>
          <a:p>
            <a:r>
              <a:rPr lang="cs-CZ" sz="3600" b="1" u="sng" dirty="0" smtClean="0"/>
              <a:t>Počet přihlášek</a:t>
            </a:r>
            <a:endParaRPr lang="cs-CZ" sz="3600" b="1" u="sng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84462" y="4910667"/>
            <a:ext cx="9798394" cy="1947333"/>
          </a:xfrm>
        </p:spPr>
        <p:txBody>
          <a:bodyPr/>
          <a:lstStyle/>
          <a:p>
            <a:r>
              <a:rPr lang="cs-CZ" sz="2000" b="1" u="sng" dirty="0"/>
              <a:t/>
            </a:r>
            <a:br>
              <a:rPr lang="cs-CZ" sz="2000" b="1" u="sng" dirty="0"/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94269" y="185997"/>
            <a:ext cx="81918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Uchazeč může podat nejvýše </a:t>
            </a:r>
            <a:r>
              <a:rPr lang="cs-CZ" sz="2400" b="1" dirty="0">
                <a:solidFill>
                  <a:srgbClr val="C00000"/>
                </a:solidFill>
              </a:rPr>
              <a:t>dvě přihlášky pro obor vzdělání s talentovou zkouškou </a:t>
            </a:r>
            <a:r>
              <a:rPr lang="cs-CZ" sz="2400" dirty="0"/>
              <a:t>a nejvýše </a:t>
            </a:r>
            <a:r>
              <a:rPr lang="cs-CZ" sz="2400" b="1" dirty="0">
                <a:solidFill>
                  <a:srgbClr val="C00000"/>
                </a:solidFill>
              </a:rPr>
              <a:t>tři přihlášky pro ostatní obory vzdělání</a:t>
            </a:r>
            <a:r>
              <a:rPr lang="cs-CZ" sz="2400" dirty="0"/>
              <a:t>. Maximálně možný počet podaných přihlášek může být tedy pět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 </a:t>
            </a:r>
          </a:p>
          <a:p>
            <a:r>
              <a:rPr lang="cs-CZ" sz="2400" dirty="0" smtClean="0"/>
              <a:t>• </a:t>
            </a:r>
            <a:r>
              <a:rPr lang="cs-CZ" sz="2400" dirty="0"/>
              <a:t>Pořadí uvedených oborů vzdělání v přihlášce vyjadřuje přednostní volbu oboru vzdělání, tzn. že </a:t>
            </a:r>
            <a:r>
              <a:rPr lang="cs-CZ" sz="2400" b="1" dirty="0">
                <a:solidFill>
                  <a:srgbClr val="C00000"/>
                </a:solidFill>
              </a:rPr>
              <a:t>obory vzdělání v přihlášce jsou řazeny dle preference</a:t>
            </a:r>
            <a:r>
              <a:rPr lang="cs-CZ" sz="2400" dirty="0"/>
              <a:t>. Uvedené pořadí musí být ve všech podaných přihláškách shodné. Změna oboru vzdělání ani změna pořadí (preference uchazeče) není možná po uplynutí termínu pro podání přihlášek. </a:t>
            </a:r>
          </a:p>
        </p:txBody>
      </p:sp>
    </p:spTree>
    <p:extLst>
      <p:ext uri="{BB962C8B-B14F-4D97-AF65-F5344CB8AC3E}">
        <p14:creationId xmlns:p14="http://schemas.microsoft.com/office/powerpoint/2010/main" val="3581160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3911" y="4728763"/>
            <a:ext cx="5075565" cy="1507067"/>
          </a:xfrm>
        </p:spPr>
        <p:txBody>
          <a:bodyPr/>
          <a:lstStyle/>
          <a:p>
            <a:r>
              <a:rPr lang="cs-CZ" b="1" dirty="0" smtClean="0"/>
              <a:t>Přílohy k přihlášce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1" y="685800"/>
            <a:ext cx="10939037" cy="454607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</a:rPr>
              <a:t>lékařský posudek o zdravotní způsobilosti ke </a:t>
            </a:r>
            <a:r>
              <a:rPr lang="cs-CZ" sz="2800" b="1" dirty="0" smtClean="0">
                <a:solidFill>
                  <a:schemeClr val="tx1"/>
                </a:solidFill>
              </a:rPr>
              <a:t>vzdělávání (pokud to požaduje SŠ)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</a:rPr>
              <a:t>doporučení školského poradenského zařízení pro úpravu podmínek přijímacího </a:t>
            </a:r>
            <a:r>
              <a:rPr lang="cs-CZ" sz="2800" b="1" dirty="0" smtClean="0">
                <a:solidFill>
                  <a:schemeClr val="tx1"/>
                </a:solidFill>
              </a:rPr>
              <a:t>řízení (pokud má žák podpůrné opatření)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tx1"/>
                </a:solidFill>
              </a:rPr>
              <a:t>hodnocení na vysvědčeních z předchozího </a:t>
            </a:r>
            <a:r>
              <a:rPr lang="cs-CZ" sz="2800" b="1" dirty="0" smtClean="0">
                <a:solidFill>
                  <a:schemeClr val="tx1"/>
                </a:solidFill>
              </a:rPr>
              <a:t>vzdělávání (žáci obdrží společně s pololetním vysvědčením)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800" b="1" dirty="0">
                <a:solidFill>
                  <a:schemeClr val="tx1"/>
                </a:solidFill>
              </a:rPr>
              <a:t>žádost o prominutí zkoušky z českého </a:t>
            </a:r>
            <a:r>
              <a:rPr lang="pl-PL" sz="2800" b="1" dirty="0" smtClean="0">
                <a:solidFill>
                  <a:schemeClr val="tx1"/>
                </a:solidFill>
              </a:rPr>
              <a:t>jazyka (pouze pro žáky cizince)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524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1" y="1809946"/>
            <a:ext cx="10882477" cy="4184453"/>
          </a:xfrm>
        </p:spPr>
        <p:txBody>
          <a:bodyPr>
            <a:normAutofit/>
          </a:bodyPr>
          <a:lstStyle/>
          <a:p>
            <a:r>
              <a:rPr lang="cs-CZ" sz="2400" dirty="0"/>
              <a:t>Centrum vygeneruje každému uchazeči </a:t>
            </a:r>
            <a:r>
              <a:rPr lang="cs-CZ" sz="2400" dirty="0" smtClean="0"/>
              <a:t>jedinečné registrační </a:t>
            </a:r>
            <a:r>
              <a:rPr lang="cs-CZ" sz="2400" dirty="0"/>
              <a:t>číslo</a:t>
            </a:r>
            <a:r>
              <a:rPr lang="cs-CZ" sz="2400" dirty="0" smtClean="0"/>
              <a:t>.</a:t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Na Email vám přijdou veškeré informace o přijímací zkoušce.</a:t>
            </a:r>
            <a:br>
              <a:rPr lang="cs-CZ" sz="2400" dirty="0" smtClean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Pokud by vám chyběly nějaké údaje nebo přílohy, tak vás systém upozorní.</a:t>
            </a:r>
            <a:br>
              <a:rPr lang="cs-CZ" sz="2400" dirty="0" smtClean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685801"/>
            <a:ext cx="9628712" cy="1303256"/>
          </a:xfrm>
        </p:spPr>
        <p:txBody>
          <a:bodyPr>
            <a:normAutofit/>
          </a:bodyPr>
          <a:lstStyle/>
          <a:p>
            <a:r>
              <a:rPr lang="cs-CZ" sz="2800" b="1" u="sng" dirty="0" smtClean="0">
                <a:solidFill>
                  <a:schemeClr val="tx1"/>
                </a:solidFill>
              </a:rPr>
              <a:t>Proč podávat přihlášku přes </a:t>
            </a:r>
            <a:r>
              <a:rPr lang="cs-CZ" sz="2800" b="1" u="sng" dirty="0" err="1" smtClean="0">
                <a:solidFill>
                  <a:schemeClr val="tx1"/>
                </a:solidFill>
              </a:rPr>
              <a:t>Dipsy</a:t>
            </a:r>
            <a:r>
              <a:rPr lang="cs-CZ" sz="2800" b="1" u="sng" dirty="0" smtClean="0">
                <a:solidFill>
                  <a:schemeClr val="tx1"/>
                </a:solidFill>
              </a:rPr>
              <a:t>?</a:t>
            </a:r>
            <a:endParaRPr lang="cs-CZ" sz="28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529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Zástupný symbol pro obsah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89955" y="0"/>
            <a:ext cx="5511468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020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1996" y="0"/>
            <a:ext cx="506800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476021"/>
      </p:ext>
    </p:extLst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251</TotalTime>
  <Words>212</Words>
  <Application>Microsoft Office PowerPoint</Application>
  <PresentationFormat>Širokoúhlá obrazovka</PresentationFormat>
  <Paragraphs>24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Century Gothic</vt:lpstr>
      <vt:lpstr>Wingdings</vt:lpstr>
      <vt:lpstr>Wingdings 3</vt:lpstr>
      <vt:lpstr>Řez</vt:lpstr>
      <vt:lpstr>Přijímací zkoušky na střední školy 2024/2025</vt:lpstr>
      <vt:lpstr>Prezentace aplikace PowerPoint</vt:lpstr>
      <vt:lpstr>Čtyřleté obory vzdělání, včetně nástavbového studia: termín: pátek 11. dubna 2025 termín: pondělí 14. dubna 2025  Obory šestiletých a osmiletých gymnázií: termín: úterý 15. dubna 2025 termín: středa 16. dubna 2025  Jednotná přijímací zkouška v náhradním termínu je stanovena pro všechny uvedené obory vzdělání na dny: termín: úterý 29. dubna 2025 termín: středa 30. dubna 2025 </vt:lpstr>
      <vt:lpstr>Přihláška se podává třemi způsoby: www.dipsy.cz      1. elektronicky prostřednictvím IS na základě prokázání totožnosti s využitím prostředku pro elektronickou identifikaci,      2. v podobě výpisu získaného z IS – v tomto případě bude přihlášce přidělen unikátní identifikační kód, prostřednictvím něhož se řediteli zpřístupní údaje z přihlášky,      3. na tiskopisu, který stanoví ministerstvo a zveřejní jej způsobem umožňujícím dálkový přístup. </vt:lpstr>
      <vt:lpstr>Počet přihlášek</vt:lpstr>
      <vt:lpstr>Přílohy k přihlášce</vt:lpstr>
      <vt:lpstr>Centrum vygeneruje každému uchazeči jedinečné registrační číslo.  Na Email vám přijdou veškeré informace o přijímací zkoušce.  Pokud by vám chyběly nějaké údaje nebo přílohy, tak vás systém upozorní.    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Přijímací zkoušky na střední školy 2024/2025</dc:title>
  <dc:creator>Jitka Follprechtová</dc:creator>
  <cp:lastModifiedBy>Jitka Follprechtová</cp:lastModifiedBy>
  <cp:revision>15</cp:revision>
  <dcterms:created xsi:type="dcterms:W3CDTF">2024-11-06T19:58:36Z</dcterms:created>
  <dcterms:modified xsi:type="dcterms:W3CDTF">2024-11-12T19:23:09Z</dcterms:modified>
</cp:coreProperties>
</file>